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314" r:id="rId3"/>
    <p:sldId id="318" r:id="rId4"/>
    <p:sldId id="315" r:id="rId5"/>
    <p:sldId id="416" r:id="rId6"/>
    <p:sldId id="379" r:id="rId7"/>
    <p:sldId id="417" r:id="rId8"/>
    <p:sldId id="419" r:id="rId9"/>
    <p:sldId id="386" r:id="rId10"/>
    <p:sldId id="420" r:id="rId11"/>
    <p:sldId id="422" r:id="rId12"/>
    <p:sldId id="423" r:id="rId13"/>
    <p:sldId id="439" r:id="rId14"/>
    <p:sldId id="424" r:id="rId15"/>
    <p:sldId id="425" r:id="rId16"/>
    <p:sldId id="426" r:id="rId17"/>
    <p:sldId id="427" r:id="rId18"/>
    <p:sldId id="428" r:id="rId19"/>
    <p:sldId id="430" r:id="rId20"/>
    <p:sldId id="431" r:id="rId21"/>
    <p:sldId id="432" r:id="rId22"/>
    <p:sldId id="433" r:id="rId23"/>
    <p:sldId id="434" r:id="rId24"/>
    <p:sldId id="435" r:id="rId25"/>
    <p:sldId id="436" r:id="rId26"/>
    <p:sldId id="438" r:id="rId27"/>
    <p:sldId id="441" r:id="rId28"/>
    <p:sldId id="440" r:id="rId29"/>
    <p:sldId id="437" r:id="rId30"/>
    <p:sldId id="442" r:id="rId31"/>
    <p:sldId id="443" r:id="rId32"/>
    <p:sldId id="445" r:id="rId33"/>
    <p:sldId id="446" r:id="rId34"/>
    <p:sldId id="447" r:id="rId35"/>
    <p:sldId id="448" r:id="rId36"/>
    <p:sldId id="449" r:id="rId37"/>
    <p:sldId id="450" r:id="rId38"/>
    <p:sldId id="451" r:id="rId39"/>
    <p:sldId id="452" r:id="rId40"/>
    <p:sldId id="336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03 – </a:t>
            </a:r>
            <a:r>
              <a:rPr lang="en-US" altLang="en-US" dirty="0" smtClean="0"/>
              <a:t>Variables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</a:t>
            </a:r>
            <a:r>
              <a:rPr lang="en-US" dirty="0"/>
              <a:t>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87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print(“Hello 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!”)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"Hello, world!\n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8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/>
              <a:t>Modules (later in the semester)</a:t>
            </a:r>
          </a:p>
          <a:p>
            <a:pPr lvl="1"/>
            <a:r>
              <a:rPr lang="en-US" dirty="0"/>
              <a:t>Functions 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identifiers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384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python</a:t>
            </a:r>
          </a:p>
          <a:p>
            <a:endParaRPr lang="en-US" dirty="0"/>
          </a:p>
          <a:p>
            <a:pPr lvl="1"/>
            <a:r>
              <a:rPr lang="en-US" sz="3200" dirty="0"/>
              <a:t>You 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commands in the Python interpreter.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264934" y="2783676"/>
            <a:ext cx="6673755" cy="1389713"/>
            <a:chOff x="928048" y="2568138"/>
            <a:chExt cx="6673755" cy="1389713"/>
          </a:xfrm>
        </p:grpSpPr>
        <p:sp>
          <p:nvSpPr>
            <p:cNvPr id="6" name="Rectangle 5"/>
            <p:cNvSpPr/>
            <p:nvPr/>
          </p:nvSpPr>
          <p:spPr>
            <a:xfrm>
              <a:off x="928048" y="3029803"/>
              <a:ext cx="6673755" cy="928048"/>
            </a:xfrm>
            <a:prstGeom prst="rect">
              <a:avLst/>
            </a:prstGeom>
            <a:noFill/>
            <a:ln w="3492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27115" y="2568138"/>
              <a:ext cx="30746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</a:rPr>
                <a:t>We will write programs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55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</a:t>
            </a:r>
            <a:r>
              <a:rPr lang="en-US" dirty="0" smtClean="0"/>
              <a:t> 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</a:t>
            </a:r>
            <a:r>
              <a:rPr lang="en-US" dirty="0" smtClean="0"/>
              <a:t> </a:t>
            </a:r>
            <a:r>
              <a:rPr lang="en-US" u="sng" dirty="0"/>
              <a:t>is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37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the reserved 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 smtClean="0"/>
              <a:t> 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</a:t>
            </a:r>
            <a:r>
              <a:rPr lang="en-US" dirty="0" smtClean="0"/>
              <a:t> 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586" r="10166"/>
          <a:stretch/>
        </p:blipFill>
        <p:spPr>
          <a:xfrm>
            <a:off x="1221206" y="2490536"/>
            <a:ext cx="6701589" cy="201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(multiple times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40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3534770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3596325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7009" y="4244845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430640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954920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962275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9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variable by declaring it</a:t>
            </a:r>
          </a:p>
          <a:p>
            <a:r>
              <a:rPr lang="en-US" dirty="0" smtClean="0"/>
              <a:t>Also need to initialize it</a:t>
            </a:r>
          </a:p>
          <a:p>
            <a:pPr lvl="1"/>
            <a:r>
              <a:rPr lang="en-US" dirty="0" smtClean="0"/>
              <a:t>Use the assignment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smtClean="0"/>
              <a:t>)</a:t>
            </a:r>
          </a:p>
          <a:p>
            <a:pPr lvl="4"/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richFiddy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50000000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poorFiddy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0.50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brokeFiddy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02608" y="409493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90414" y="4552928"/>
            <a:ext cx="624388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5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Algorithms</a:t>
            </a:r>
          </a:p>
          <a:p>
            <a:r>
              <a:rPr lang="en-US" sz="2800" dirty="0" smtClean="0"/>
              <a:t>Program Development</a:t>
            </a:r>
          </a:p>
          <a:p>
            <a:r>
              <a:rPr lang="en-US" sz="2800" dirty="0" smtClean="0"/>
              <a:t>Control Structures</a:t>
            </a:r>
          </a:p>
          <a:p>
            <a:pPr lvl="1"/>
            <a:r>
              <a:rPr lang="en-US" sz="2400" dirty="0" smtClean="0"/>
              <a:t>Sequential</a:t>
            </a:r>
          </a:p>
          <a:p>
            <a:pPr lvl="1"/>
            <a:r>
              <a:rPr lang="en-US" sz="2400" dirty="0" smtClean="0"/>
              <a:t>Decision Making</a:t>
            </a:r>
          </a:p>
          <a:p>
            <a:pPr lvl="1"/>
            <a:r>
              <a:rPr lang="en-US" sz="2400" dirty="0" smtClean="0"/>
              <a:t>Loops</a:t>
            </a:r>
          </a:p>
          <a:p>
            <a:r>
              <a:rPr lang="en-US" sz="2800" dirty="0" smtClean="0"/>
              <a:t>Types of Errors</a:t>
            </a:r>
          </a:p>
          <a:p>
            <a:pPr lvl="1"/>
            <a:r>
              <a:rPr lang="en-US" sz="2400" dirty="0" smtClean="0"/>
              <a:t>Syntax</a:t>
            </a:r>
          </a:p>
          <a:p>
            <a:pPr lvl="1"/>
            <a:r>
              <a:rPr lang="en-US" sz="2400" dirty="0" smtClean="0"/>
              <a:t>Logic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3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(Expressions)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3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37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0.50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056651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973065" y="3132960"/>
            <a:ext cx="540164" cy="461449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43179" y="3363576"/>
            <a:ext cx="8696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90737" y="3363576"/>
            <a:ext cx="1503947" cy="12558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</a:p>
          <a:p>
            <a:pPr lvl="3"/>
            <a:endParaRPr lang="en-US" dirty="0"/>
          </a:p>
          <a:p>
            <a:r>
              <a:rPr lang="en-US" dirty="0" smtClean="0"/>
              <a:t>Variable being set is on the </a:t>
            </a:r>
            <a:r>
              <a:rPr lang="en-US" b="1" i="1" dirty="0" smtClean="0"/>
              <a:t>left</a:t>
            </a:r>
          </a:p>
          <a:p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3789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3789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9633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633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2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 smtClean="0"/>
              <a:t>Numbers</a:t>
            </a:r>
          </a:p>
          <a:p>
            <a:pPr lvl="2"/>
            <a:r>
              <a:rPr lang="en-US" sz="3200" dirty="0" smtClean="0"/>
              <a:t>Integers</a:t>
            </a:r>
          </a:p>
          <a:p>
            <a:pPr lvl="2"/>
            <a:r>
              <a:rPr lang="en-US" sz="3200" dirty="0" smtClean="0"/>
              <a:t>Decimals</a:t>
            </a:r>
            <a:endParaRPr lang="en-US" sz="3200" dirty="0"/>
          </a:p>
          <a:p>
            <a:pPr lvl="1"/>
            <a:r>
              <a:rPr lang="en-US" sz="3200" dirty="0" smtClean="0"/>
              <a:t>Booleans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 and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Strings (collections of characters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decimal_1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wholeNum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“Mrs.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“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245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dirty="0"/>
              <a:t>must be stored in a </a:t>
            </a:r>
            <a:r>
              <a:rPr lang="en-US" dirty="0" smtClean="0"/>
              <a:t>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2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(Input and Output)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printed to the screen</a:t>
            </a:r>
          </a:p>
          <a:p>
            <a:pPr lvl="1"/>
            <a:r>
              <a:rPr lang="en-US" sz="3200" dirty="0" smtClean="0"/>
              <a:t>So the user can see it and respond</a:t>
            </a:r>
          </a:p>
          <a:p>
            <a:endParaRPr lang="en-US" dirty="0"/>
          </a:p>
          <a:p>
            <a:r>
              <a:rPr lang="en-US" dirty="0" smtClean="0"/>
              <a:t>One command for this 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0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(3+4)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 (3, 4, 3+4)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answer is", 3+4)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67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"Your result is: "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result is:  50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57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two possible 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3854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has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84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text we get from the user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("Please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")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output 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11251" y="47404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a number: ")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(“Enter another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number: ")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(“Enter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(“Please enter your age: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840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comes through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 </a:t>
            </a:r>
            <a:r>
              <a:rPr lang="en-US" dirty="0" smtClean="0"/>
              <a:t>is a two character long string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72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you 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("Enter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number: ")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</a:t>
            </a:r>
            <a:r>
              <a:rPr lang="en-US" dirty="0"/>
              <a:t>stands for </a:t>
            </a:r>
            <a:r>
              <a:rPr lang="en-US" dirty="0" smtClean="0"/>
              <a:t>integer (a whole number)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109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Exercise: Mad Libs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 Libs is a phrasal template word game where one player prompts others for a list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words to substitute for blanks in a story, before reading the – often comical or nonsensical – story aloud</a:t>
            </a:r>
            <a:r>
              <a:rPr lang="en-US" dirty="0" smtClean="0"/>
              <a:t>.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game is frequently played as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party </a:t>
            </a:r>
            <a:r>
              <a:rPr lang="en-US" dirty="0"/>
              <a:t>game or as a </a:t>
            </a:r>
            <a:r>
              <a:rPr lang="en-US" dirty="0" smtClean="0"/>
              <a:t>pastime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64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Calculating Averages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Write, on paper or on your computer, a program that asks the user for two numbers </a:t>
            </a:r>
            <a:r>
              <a:rPr lang="en-US" dirty="0" smtClean="0"/>
              <a:t>and </a:t>
            </a:r>
            <a:r>
              <a:rPr lang="en-US" dirty="0"/>
              <a:t>prints out the average.</a:t>
            </a:r>
          </a:p>
          <a:p>
            <a:endParaRPr lang="en-US" dirty="0" smtClean="0"/>
          </a:p>
          <a:p>
            <a:r>
              <a:rPr lang="en-US" dirty="0" smtClean="0"/>
              <a:t>Make sure to use variables, and to get the input from the user!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02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Assignment Weighting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Pretend you’re writing a program to compute someone’s weight grade.  You have so far: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hwWeight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= 0.4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=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discussionWeight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0.1</a:t>
            </a:r>
          </a:p>
          <a:p>
            <a:pPr lvl="3"/>
            <a:endParaRPr lang="en-US" dirty="0"/>
          </a:p>
          <a:p>
            <a:r>
              <a:rPr lang="en-US" sz="2800" dirty="0"/>
              <a:t>Write a program </a:t>
            </a:r>
            <a:r>
              <a:rPr lang="en-US" sz="2800" dirty="0" smtClean="0"/>
              <a:t>that then asks </a:t>
            </a:r>
            <a:r>
              <a:rPr lang="en-US" sz="2800" dirty="0"/>
              <a:t>the user for their homework grade, exam </a:t>
            </a:r>
            <a:r>
              <a:rPr lang="en-US" sz="2800" dirty="0" smtClean="0"/>
              <a:t>grade, </a:t>
            </a:r>
            <a:r>
              <a:rPr lang="en-US" sz="2800" dirty="0"/>
              <a:t>and discussion </a:t>
            </a:r>
            <a:r>
              <a:rPr lang="en-US" sz="2800" dirty="0" smtClean="0"/>
              <a:t>grade </a:t>
            </a:r>
            <a:r>
              <a:rPr lang="en-US" sz="2800" dirty="0"/>
              <a:t>and prints out their total grade in the class.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58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more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To play a party game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1 is an online lab this week!</a:t>
            </a:r>
          </a:p>
          <a:p>
            <a:pPr lvl="1"/>
            <a:r>
              <a:rPr lang="en-US" dirty="0" smtClean="0"/>
              <a:t>Due by this Thursday (Sept 3rd)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1 is out</a:t>
            </a:r>
          </a:p>
          <a:p>
            <a:pPr lvl="1"/>
            <a:r>
              <a:rPr lang="en-US" dirty="0" smtClean="0"/>
              <a:t>Due by next Tuesday (Sept 8th)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of these assignments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“Cowboy Coding”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Jumping right in to writing code</a:t>
            </a:r>
          </a:p>
          <a:p>
            <a:pPr lvl="3"/>
            <a:endParaRPr lang="en-US" sz="1100" dirty="0" smtClean="0"/>
          </a:p>
          <a:p>
            <a:r>
              <a:rPr lang="en-US" dirty="0" smtClean="0"/>
              <a:t>Disadvantages</a:t>
            </a:r>
            <a:endParaRPr lang="en-US" dirty="0"/>
          </a:p>
          <a:p>
            <a:pPr lvl="1"/>
            <a:r>
              <a:rPr lang="en-US" sz="3200" dirty="0" smtClean="0"/>
              <a:t>No formal management of project</a:t>
            </a:r>
          </a:p>
          <a:p>
            <a:pPr lvl="1"/>
            <a:r>
              <a:rPr lang="en-US" sz="3200" dirty="0" smtClean="0"/>
              <a:t>No standard way of coding</a:t>
            </a:r>
          </a:p>
          <a:p>
            <a:pPr lvl="1"/>
            <a:r>
              <a:rPr lang="en-US" sz="3200" dirty="0" smtClean="0"/>
              <a:t>Not planning things out</a:t>
            </a:r>
          </a:p>
          <a:p>
            <a:pPr lvl="2"/>
            <a:r>
              <a:rPr lang="en-US" sz="2800" dirty="0" smtClean="0"/>
              <a:t>Forgetting to include important things</a:t>
            </a:r>
          </a:p>
          <a:p>
            <a:pPr lvl="2"/>
            <a:r>
              <a:rPr lang="en-US" sz="2800" dirty="0" smtClean="0"/>
              <a:t>Having to make big changes later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2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Development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0232" cy="415679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Analyze the </a:t>
            </a:r>
            <a:r>
              <a:rPr lang="en-US" dirty="0" smtClean="0"/>
              <a:t>problem</a:t>
            </a:r>
            <a:endParaRPr lang="en-US" dirty="0"/>
          </a:p>
          <a:p>
            <a:pPr marL="914400" lvl="1" indent="-514350"/>
            <a:r>
              <a:rPr lang="en-US" sz="3200" dirty="0"/>
              <a:t>Determine </a:t>
            </a:r>
            <a:r>
              <a:rPr lang="en-US" sz="3200" dirty="0" smtClean="0"/>
              <a:t>specifications (requirements</a:t>
            </a:r>
            <a:r>
              <a:rPr lang="en-US" sz="32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 </a:t>
            </a:r>
            <a:r>
              <a:rPr lang="en-US" dirty="0" smtClean="0"/>
              <a:t>design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Implement the </a:t>
            </a:r>
            <a:r>
              <a:rPr lang="en-US" dirty="0" smtClean="0"/>
              <a:t>design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</a:t>
            </a:r>
            <a:r>
              <a:rPr lang="en-US" dirty="0"/>
              <a:t>the </a:t>
            </a:r>
            <a:r>
              <a:rPr lang="en-US" dirty="0" smtClean="0"/>
              <a:t>program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Maintain the </a:t>
            </a:r>
            <a:r>
              <a:rPr lang="en-US" dirty="0" smtClean="0"/>
              <a:t>program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67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Temperature Converter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have been invited to live in Europe during a semester abroad. You aren’t sure how to dress because the temperature is given in Celsius.</a:t>
            </a:r>
          </a:p>
          <a:p>
            <a:r>
              <a:rPr lang="en-US" dirty="0"/>
              <a:t>Problem:</a:t>
            </a:r>
          </a:p>
          <a:p>
            <a:pPr lvl="1"/>
            <a:r>
              <a:rPr lang="en-US" sz="3200" dirty="0"/>
              <a:t>Temperature is given in Celsius</a:t>
            </a:r>
          </a:p>
          <a:p>
            <a:r>
              <a:rPr lang="en-US" dirty="0"/>
              <a:t>Solution:</a:t>
            </a:r>
          </a:p>
          <a:p>
            <a:pPr lvl="1"/>
            <a:r>
              <a:rPr lang="en-US" sz="3200" dirty="0"/>
              <a:t>Write a program to convert Celsius to Fahrenheit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08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Input/Process/Output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8042" cy="4156799"/>
          </a:xfrm>
        </p:spPr>
        <p:txBody>
          <a:bodyPr/>
          <a:lstStyle/>
          <a:p>
            <a:r>
              <a:rPr lang="en-US" dirty="0"/>
              <a:t>Input</a:t>
            </a:r>
          </a:p>
          <a:p>
            <a:pPr lvl="1"/>
            <a:r>
              <a:rPr lang="en-US" dirty="0"/>
              <a:t>What information do you need for your converter?</a:t>
            </a:r>
          </a:p>
          <a:p>
            <a:r>
              <a:rPr lang="en-US" dirty="0"/>
              <a:t>Process</a:t>
            </a:r>
          </a:p>
          <a:p>
            <a:pPr lvl="1"/>
            <a:r>
              <a:rPr lang="en-US" dirty="0"/>
              <a:t>What formulas do you need for your converter?</a:t>
            </a:r>
          </a:p>
          <a:p>
            <a:r>
              <a:rPr lang="en-US" dirty="0"/>
              <a:t>Output</a:t>
            </a:r>
          </a:p>
          <a:p>
            <a:pPr lvl="1"/>
            <a:r>
              <a:rPr lang="en-US" dirty="0"/>
              <a:t>What is the output from your converter?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94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(Variables)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6922</TotalTime>
  <Words>1200</Words>
  <Application>Microsoft Office PowerPoint</Application>
  <PresentationFormat>On-screen Show (4:3)</PresentationFormat>
  <Paragraphs>319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CMSC201  Computer Science I for Majors  Lecture 03 – Variables</vt:lpstr>
      <vt:lpstr>Last Class We Covered</vt:lpstr>
      <vt:lpstr>Any Questions from Last Time?</vt:lpstr>
      <vt:lpstr>Today’s Objectives</vt:lpstr>
      <vt:lpstr>“Cowboy Coding”</vt:lpstr>
      <vt:lpstr>Software Development Process</vt:lpstr>
      <vt:lpstr>Example: Temperature Converter</vt:lpstr>
      <vt:lpstr>Input/Process/Output</vt:lpstr>
      <vt:lpstr>Introduction to Python (Variables)</vt:lpstr>
      <vt:lpstr>Python</vt:lpstr>
      <vt:lpstr>“Hello World!”</vt:lpstr>
      <vt:lpstr>Elements of a Program</vt:lpstr>
      <vt:lpstr>We Start Python Today!</vt:lpstr>
      <vt:lpstr>Rules for Naming Variables</vt:lpstr>
      <vt:lpstr>More Rules for Naming Variables</vt:lpstr>
      <vt:lpstr>Variables and Keywords</vt:lpstr>
      <vt:lpstr>What Is a Variable?</vt:lpstr>
      <vt:lpstr>Exercise: Variables</vt:lpstr>
      <vt:lpstr>Using Variables in Python</vt:lpstr>
      <vt:lpstr>Introduction to Python (Expressions)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Introduction to Python (Input and Output)</vt:lpstr>
      <vt:lpstr>Output</vt:lpstr>
      <vt:lpstr>Output Example</vt:lpstr>
      <vt:lpstr>Output Exercise 1</vt:lpstr>
      <vt:lpstr>Output Exercise 2</vt:lpstr>
      <vt:lpstr>Output Exercise 2 Explanation</vt:lpstr>
      <vt:lpstr>Input</vt:lpstr>
      <vt:lpstr>How Input Works</vt:lpstr>
      <vt:lpstr>Input as a String</vt:lpstr>
      <vt:lpstr>Converting from String</vt:lpstr>
      <vt:lpstr>Class Exercise: Mad Libs</vt:lpstr>
      <vt:lpstr>Exercise: Calculating Averages</vt:lpstr>
      <vt:lpstr>Exercise: Assignment Weighting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109</cp:revision>
  <dcterms:created xsi:type="dcterms:W3CDTF">2014-05-05T14:25:42Z</dcterms:created>
  <dcterms:modified xsi:type="dcterms:W3CDTF">2015-09-26T21:06:54Z</dcterms:modified>
</cp:coreProperties>
</file>